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14" r:id="rId21"/>
    <p:sldId id="315" r:id="rId22"/>
    <p:sldId id="31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05" r:id="rId41"/>
    <p:sldId id="306" r:id="rId42"/>
    <p:sldId id="307" r:id="rId43"/>
    <p:sldId id="308" r:id="rId44"/>
    <p:sldId id="30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6E1FA-B8E2-47E7-9766-E0D53EDA957C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67F8-94C4-4939-9063-995DDCCAA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6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93863" y="533400"/>
            <a:ext cx="3546475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533400"/>
            <a:ext cx="3886200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533400"/>
            <a:ext cx="3886200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3313" y="533400"/>
            <a:ext cx="4727575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3313" y="533400"/>
            <a:ext cx="4727575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533400"/>
            <a:ext cx="3886200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3313" y="533400"/>
            <a:ext cx="4727575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533400"/>
            <a:ext cx="3886200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:notes"/>
          <p:cNvSpPr txBox="1">
            <a:spLocks noGrp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000" y="533400"/>
            <a:ext cx="3886200" cy="266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DD13-EE5A-2B68-D569-32DB52B83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70497-042F-3B67-96DD-361D99E5C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593B4-3E20-2D0F-53D1-9097E656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DA934-3D97-80B6-FCD9-73BFADB7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0055-E1CB-03E9-C4CD-5C3B87C2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4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9E24-9A3C-AC14-DF8A-E0C39AFB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1BDC4-F714-49D3-0C41-FDE2C9026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035A0-F14F-73C6-FCC5-1726D6C8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5F61E-C33C-B006-BA38-3BA1CD85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37D5B-E315-E467-492E-B280F408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73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CD7F7-5E42-5367-1E46-0D902D65C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27F65-FE72-B965-2DD5-ADF726863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618C-8F82-FFDD-37F2-1901D197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C3D3-969A-E6B2-3F19-FA9B1BE9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C82-BAB3-9C59-3607-42A3166B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52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531A-64CB-8238-9B50-B02DB81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D3F39-D4A2-F97B-DEFB-1F571C33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73848-69BC-4914-C059-87852B8F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583E3-2769-8E0F-5C32-49A2A7F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31087-FECE-AB37-CD5A-E53F8AB4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03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5E67-5DFA-E404-7757-5C6E88B4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AE54F-F8E7-089D-D0BA-99F0B0779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66BD-A77B-90F3-7B50-99967562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2DEB-77E8-8DDC-62BF-35493DD3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1E1A-9C01-4B3D-465E-BBFA9862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0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F5A5-F636-9E33-C07B-F04F6FCE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80C1-7C96-2892-E591-92D11E123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A32F0-6EF0-4367-E10F-EC46F5E0F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C4C5-9263-7CA0-1EA3-3D9446A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19842-9F1E-FEC1-CACD-AD0A8980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DE44B-1121-CE4D-8238-60C81A42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09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A702-E19C-23CF-C5B9-450B7A9E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4545-BF28-3E31-0944-6D0E72D4E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DB3FC-6088-36B5-4380-E20EFA17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C78D9-A2D2-6A3C-D899-0B4455C81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250F5-BFCC-E0DB-D18A-F43843539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EA261-A159-3D40-36A6-67DA23A4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0E6D1-6FEF-4FFA-6A8D-94E9FFBF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B4229-0F5C-BCED-0856-45D8C4D4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68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5B86-EB44-EA07-45D6-F3406AB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8991-4731-6E9F-9B1F-06F8AD2D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D0C6D-625F-DC57-650F-2D844FB9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9CE2A-9681-6757-6E06-3C40D121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7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4AC43-A98A-96E5-D36B-8CBCBC23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BF198-7CCA-9A38-0496-38B06C29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18D63-CCCB-D2C5-9B3C-60791EE7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1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85F5-7646-D9EB-FF49-B5F937D4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3FD0-0406-D05E-EBBD-15184448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1302F-81FB-558D-F065-562CE8D92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E8D2E-A466-13BA-94D4-063C34DB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4C76-FECF-E3FF-8C3E-E7FE9B4C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FA49B-D63C-061D-A2B0-389B49F4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77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6D2B-F831-42B6-C72B-91688869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61B21-4FDF-50D1-5A41-1B40AAB29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30D16-C046-DE6A-2238-6AE55624B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9A375-9EA8-5251-C8D2-84E13555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A600E-354B-8AFD-72BE-81EA9070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6CCC8-8EA9-D81C-702C-4970CC19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31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30E06-27AE-A532-7764-278646FE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7888-90CF-AEE2-900B-48D08652B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1CCA3-1EEA-BC8A-B251-6EE115677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D0863-FC11-4CBB-A0A6-DBDB9FFD98E5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6AEB-F3AA-3D4D-E2DC-B6D6A22D0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22AF-3D19-1AEE-A68A-0018CCB1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50B17-0B4C-4FCA-8248-3120A060E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52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37EEC-5085-46FC-A3A0-C31DCA4D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69" y="2785973"/>
            <a:ext cx="563006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034E-7C7E-0A3A-51F3-54FFBE81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6A3C1-5A99-ED08-6509-09353C87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266258"/>
            <a:ext cx="999312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4301E-2AD2-9B21-849F-526463825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0E59F-0E10-4D7A-1D24-C26FC795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456785"/>
            <a:ext cx="961206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B1A34-B6ED-EB8D-7722-05A70F18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FFDE0-C80A-32FC-C2EF-F24278F7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399627"/>
            <a:ext cx="9669224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5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C190-53BD-BB52-68FD-0E46D2899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9B3FF-55A0-2146-6604-22DB1DBB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251969"/>
            <a:ext cx="1014554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54240-46C9-8127-5ACB-03A95F87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4CBFC-47B8-2CDE-7859-CB528C36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394864"/>
            <a:ext cx="10059804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9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8B0-C90B-036D-A53F-F4E16387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15774-A9E6-715F-EC7E-3EE07F39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51916"/>
            <a:ext cx="10002646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77A24-D462-2594-3F1D-D429EBF4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9411A-6AAE-72A0-4B06-1104221B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680654"/>
            <a:ext cx="988833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59686-DDFF-6C48-63EB-AC872BC1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29CB3-F2C2-30CC-58AB-F3FF29D3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351995"/>
            <a:ext cx="10193173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ACB4B-BD50-7836-164D-8BF2C7E5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3728A-EB22-1D68-7BCE-A6C65EF6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304364"/>
            <a:ext cx="9421540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9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9AAF-E666-C3F3-A663-B1407698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E6415-9FB6-A495-4567-251EAF76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885470"/>
            <a:ext cx="9307224" cy="50870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DFD5FE-B85F-A356-2952-90387CD72097}"/>
              </a:ext>
            </a:extLst>
          </p:cNvPr>
          <p:cNvSpPr/>
          <p:nvPr/>
        </p:nvSpPr>
        <p:spPr>
          <a:xfrm>
            <a:off x="3746500" y="4292600"/>
            <a:ext cx="2349500" cy="93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6CF2B4-147C-84DD-0FE0-3EA8471EA4AB}"/>
              </a:ext>
            </a:extLst>
          </p:cNvPr>
          <p:cNvSpPr/>
          <p:nvPr/>
        </p:nvSpPr>
        <p:spPr>
          <a:xfrm>
            <a:off x="5143500" y="4076700"/>
            <a:ext cx="2413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6C244-3DF4-326F-0E35-33CE06CC30B2}"/>
              </a:ext>
            </a:extLst>
          </p:cNvPr>
          <p:cNvSpPr/>
          <p:nvPr/>
        </p:nvSpPr>
        <p:spPr>
          <a:xfrm>
            <a:off x="3611301" y="4203700"/>
            <a:ext cx="2565882" cy="7271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SimHei" panose="020B0503020204020204" pitchFamily="49" charset="-122"/>
                <a:ea typeface="SimHei" panose="020B0503020204020204" pitchFamily="49" charset="-122"/>
              </a:rPr>
              <a:t> </a:t>
            </a:r>
            <a:r>
              <a:rPr lang="en-US" sz="3200" b="1" dirty="0">
                <a:latin typeface="SimHei" panose="020B0503020204020204" pitchFamily="49" charset="-122"/>
                <a:ea typeface="SimHei" panose="020B0503020204020204" pitchFamily="49" charset="-122"/>
                <a:sym typeface="Symbol" panose="05050102010706020507" pitchFamily="18" charset="2"/>
              </a:rPr>
              <a:t> known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67301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C1BD-D822-F6E8-615A-C9C0DC8D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ypothesis Testing and Its Types. Learning Series I: | by Nandini Sekar ...">
            <a:extLst>
              <a:ext uri="{FF2B5EF4-FFF2-40B4-BE49-F238E27FC236}">
                <a16:creationId xmlns:a16="http://schemas.microsoft.com/office/drawing/2014/main" id="{7EEC9080-ACAD-2897-3A7D-770619A8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0"/>
            <a:ext cx="7489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171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0"/>
          <p:cNvCxnSpPr/>
          <p:nvPr/>
        </p:nvCxnSpPr>
        <p:spPr>
          <a:xfrm>
            <a:off x="7010400" y="5105400"/>
            <a:ext cx="0" cy="990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ot"/>
            <a:miter lim="800000"/>
            <a:headEnd type="none" w="med" len="med"/>
            <a:tailEnd type="none" w="med" len="med"/>
          </a:ln>
        </p:spPr>
      </p:cxnSp>
      <p:cxnSp>
        <p:nvCxnSpPr>
          <p:cNvPr id="250" name="Google Shape;250;p20"/>
          <p:cNvCxnSpPr/>
          <p:nvPr/>
        </p:nvCxnSpPr>
        <p:spPr>
          <a:xfrm>
            <a:off x="7010400" y="3581400"/>
            <a:ext cx="0" cy="990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ot"/>
            <a:miter lim="800000"/>
            <a:headEnd type="none" w="med" len="med"/>
            <a:tailEnd type="none" w="med" len="med"/>
          </a:ln>
        </p:spPr>
      </p:cxnSp>
      <p:cxnSp>
        <p:nvCxnSpPr>
          <p:cNvPr id="251" name="Google Shape;251;p20"/>
          <p:cNvCxnSpPr/>
          <p:nvPr/>
        </p:nvCxnSpPr>
        <p:spPr>
          <a:xfrm>
            <a:off x="7010400" y="2133600"/>
            <a:ext cx="0" cy="990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ot"/>
            <a:miter lim="800000"/>
            <a:headEnd type="none" w="med" len="med"/>
            <a:tailEnd type="none" w="med" len="med"/>
          </a:ln>
        </p:spPr>
      </p:cxnSp>
      <p:sp>
        <p:nvSpPr>
          <p:cNvPr id="252" name="Google Shape;252;p20"/>
          <p:cNvSpPr/>
          <p:nvPr/>
        </p:nvSpPr>
        <p:spPr>
          <a:xfrm>
            <a:off x="2743200" y="1537855"/>
            <a:ext cx="3733800" cy="609600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2514600" y="304800"/>
            <a:ext cx="7793038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/>
              <a:t>Level of Significance </a:t>
            </a:r>
            <a:br>
              <a:rPr lang="en-US"/>
            </a:br>
            <a:r>
              <a:rPr lang="en-US"/>
              <a:t>and the Rejection Region</a:t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5486401" y="5638801"/>
            <a:ext cx="911225" cy="455613"/>
          </a:xfrm>
          <a:custGeom>
            <a:avLst/>
            <a:gdLst/>
            <a:ahLst/>
            <a:cxnLst/>
            <a:rect l="l" t="t" r="r" b="b"/>
            <a:pathLst>
              <a:path w="574" h="287" extrusionOk="0">
                <a:moveTo>
                  <a:pt x="0" y="282"/>
                </a:moveTo>
                <a:lnTo>
                  <a:pt x="48" y="240"/>
                </a:lnTo>
                <a:lnTo>
                  <a:pt x="246" y="207"/>
                </a:lnTo>
                <a:lnTo>
                  <a:pt x="345" y="174"/>
                </a:lnTo>
                <a:lnTo>
                  <a:pt x="456" y="105"/>
                </a:lnTo>
                <a:lnTo>
                  <a:pt x="574" y="0"/>
                </a:lnTo>
                <a:lnTo>
                  <a:pt x="574" y="287"/>
                </a:lnTo>
                <a:lnTo>
                  <a:pt x="0" y="287"/>
                </a:lnTo>
                <a:lnTo>
                  <a:pt x="0" y="282"/>
                </a:lnTo>
              </a:path>
            </a:pathLst>
          </a:custGeom>
          <a:solidFill>
            <a:srgbClr val="C3DB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5562600" y="51054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600" h="576" extrusionOk="0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7010400" y="51054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2276476" y="4991100"/>
            <a:ext cx="206692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 ≥ 3   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 &lt; 3</a:t>
            </a:r>
            <a:endParaRPr/>
          </a:p>
        </p:txBody>
      </p:sp>
      <p:cxnSp>
        <p:nvCxnSpPr>
          <p:cNvPr id="258" name="Google Shape;258;p20"/>
          <p:cNvCxnSpPr/>
          <p:nvPr/>
        </p:nvCxnSpPr>
        <p:spPr>
          <a:xfrm>
            <a:off x="5486400" y="6096000"/>
            <a:ext cx="3048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20"/>
          <p:cNvSpPr/>
          <p:nvPr/>
        </p:nvSpPr>
        <p:spPr>
          <a:xfrm>
            <a:off x="6858000" y="6019800"/>
            <a:ext cx="3048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2286001" y="3581400"/>
            <a:ext cx="214312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≤ 3  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3</a:t>
            </a:r>
            <a:endParaRPr/>
          </a:p>
        </p:txBody>
      </p:sp>
      <p:cxnSp>
        <p:nvCxnSpPr>
          <p:cNvPr id="261" name="Google Shape;261;p20"/>
          <p:cNvCxnSpPr/>
          <p:nvPr/>
        </p:nvCxnSpPr>
        <p:spPr>
          <a:xfrm>
            <a:off x="5486400" y="5638800"/>
            <a:ext cx="6096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2" name="Google Shape;262;p20"/>
          <p:cNvSpPr/>
          <p:nvPr/>
        </p:nvSpPr>
        <p:spPr>
          <a:xfrm flipH="1">
            <a:off x="5105401" y="5257800"/>
            <a:ext cx="53022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i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8382001" y="3657600"/>
            <a:ext cx="385763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i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6248400" y="5943600"/>
            <a:ext cx="306388" cy="306388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8382000" y="1600200"/>
            <a:ext cx="2057400" cy="698500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</a:t>
            </a:r>
            <a:endParaRPr/>
          </a:p>
          <a:p>
            <a:pPr>
              <a:lnSpc>
                <a:spcPct val="30000"/>
              </a:lnSpc>
              <a:spcBef>
                <a:spcPts val="1000"/>
              </a:spcBef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critical value</a:t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8458200" y="1752600"/>
            <a:ext cx="306388" cy="306388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3810000" y="6019801"/>
            <a:ext cx="1524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Lower-tail test</a:t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2819400" y="1600200"/>
            <a:ext cx="32781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of significance = </a:t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5943601" y="1524000"/>
            <a:ext cx="53022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i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620001" y="4114801"/>
            <a:ext cx="917575" cy="455613"/>
          </a:xfrm>
          <a:custGeom>
            <a:avLst/>
            <a:gdLst/>
            <a:ahLst/>
            <a:cxnLst/>
            <a:rect l="l" t="t" r="r" b="b"/>
            <a:pathLst>
              <a:path w="574" h="287" extrusionOk="0">
                <a:moveTo>
                  <a:pt x="0" y="282"/>
                </a:moveTo>
                <a:lnTo>
                  <a:pt x="48" y="240"/>
                </a:lnTo>
                <a:lnTo>
                  <a:pt x="246" y="207"/>
                </a:lnTo>
                <a:lnTo>
                  <a:pt x="345" y="174"/>
                </a:lnTo>
                <a:lnTo>
                  <a:pt x="456" y="105"/>
                </a:lnTo>
                <a:lnTo>
                  <a:pt x="574" y="0"/>
                </a:lnTo>
                <a:lnTo>
                  <a:pt x="574" y="287"/>
                </a:lnTo>
                <a:lnTo>
                  <a:pt x="0" y="287"/>
                </a:lnTo>
                <a:lnTo>
                  <a:pt x="0" y="282"/>
                </a:lnTo>
              </a:path>
            </a:pathLst>
          </a:custGeom>
          <a:solidFill>
            <a:srgbClr val="C3DB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5562600" y="35814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600" h="576" extrusionOk="0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7010400" y="35814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20"/>
          <p:cNvCxnSpPr/>
          <p:nvPr/>
        </p:nvCxnSpPr>
        <p:spPr>
          <a:xfrm>
            <a:off x="5486400" y="4572000"/>
            <a:ext cx="3048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0"/>
          <p:cNvSpPr/>
          <p:nvPr/>
        </p:nvSpPr>
        <p:spPr>
          <a:xfrm>
            <a:off x="6858000" y="4495800"/>
            <a:ext cx="3048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7467600" y="4419600"/>
            <a:ext cx="306388" cy="306388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20"/>
          <p:cNvCxnSpPr/>
          <p:nvPr/>
        </p:nvCxnSpPr>
        <p:spPr>
          <a:xfrm flipH="1">
            <a:off x="7848600" y="4038600"/>
            <a:ext cx="6096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7" name="Google Shape;277;p20"/>
          <p:cNvCxnSpPr/>
          <p:nvPr/>
        </p:nvCxnSpPr>
        <p:spPr>
          <a:xfrm>
            <a:off x="1828800" y="3429000"/>
            <a:ext cx="685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8" name="Google Shape;278;p20"/>
          <p:cNvCxnSpPr/>
          <p:nvPr/>
        </p:nvCxnSpPr>
        <p:spPr>
          <a:xfrm>
            <a:off x="1828800" y="4953000"/>
            <a:ext cx="685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79" name="Google Shape;279;p20"/>
          <p:cNvSpPr/>
          <p:nvPr/>
        </p:nvSpPr>
        <p:spPr>
          <a:xfrm>
            <a:off x="3810000" y="4572001"/>
            <a:ext cx="1524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Upper-tail test</a:t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3810000" y="3048001"/>
            <a:ext cx="1524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Two-tail test</a:t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8915400" y="2667000"/>
            <a:ext cx="1524000" cy="1003300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Rejection region is shaded</a:t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7772400" y="2828925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480" h="192" extrusionOk="0">
                <a:moveTo>
                  <a:pt x="480" y="180"/>
                </a:moveTo>
                <a:lnTo>
                  <a:pt x="432" y="138"/>
                </a:lnTo>
                <a:lnTo>
                  <a:pt x="233" y="105"/>
                </a:lnTo>
                <a:lnTo>
                  <a:pt x="134" y="72"/>
                </a:lnTo>
                <a:lnTo>
                  <a:pt x="22" y="3"/>
                </a:lnTo>
                <a:lnTo>
                  <a:pt x="0" y="0"/>
                </a:lnTo>
                <a:lnTo>
                  <a:pt x="12" y="192"/>
                </a:lnTo>
                <a:lnTo>
                  <a:pt x="480" y="185"/>
                </a:lnTo>
                <a:lnTo>
                  <a:pt x="480" y="180"/>
                </a:lnTo>
              </a:path>
            </a:pathLst>
          </a:custGeom>
          <a:solidFill>
            <a:srgbClr val="C3DB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8224838" y="2212976"/>
            <a:ext cx="69056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/2</a:t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5486401" y="2819401"/>
            <a:ext cx="752475" cy="303213"/>
          </a:xfrm>
          <a:custGeom>
            <a:avLst/>
            <a:gdLst/>
            <a:ahLst/>
            <a:cxnLst/>
            <a:rect l="l" t="t" r="r" b="b"/>
            <a:pathLst>
              <a:path w="474" h="191" extrusionOk="0">
                <a:moveTo>
                  <a:pt x="0" y="186"/>
                </a:moveTo>
                <a:lnTo>
                  <a:pt x="48" y="144"/>
                </a:lnTo>
                <a:lnTo>
                  <a:pt x="246" y="111"/>
                </a:lnTo>
                <a:lnTo>
                  <a:pt x="345" y="78"/>
                </a:lnTo>
                <a:lnTo>
                  <a:pt x="456" y="9"/>
                </a:lnTo>
                <a:lnTo>
                  <a:pt x="474" y="0"/>
                </a:lnTo>
                <a:lnTo>
                  <a:pt x="468" y="186"/>
                </a:lnTo>
                <a:lnTo>
                  <a:pt x="0" y="191"/>
                </a:lnTo>
                <a:lnTo>
                  <a:pt x="0" y="186"/>
                </a:lnTo>
              </a:path>
            </a:pathLst>
          </a:custGeom>
          <a:solidFill>
            <a:srgbClr val="C3DB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5562600" y="21336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600" h="576" extrusionOk="0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7010400" y="2133600"/>
            <a:ext cx="1447800" cy="914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5486400" y="3124200"/>
            <a:ext cx="3048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0"/>
          <p:cNvSpPr/>
          <p:nvPr/>
        </p:nvSpPr>
        <p:spPr>
          <a:xfrm>
            <a:off x="6858000" y="3048000"/>
            <a:ext cx="3048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6096000" y="2971800"/>
            <a:ext cx="306388" cy="306388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7618414" y="2971800"/>
            <a:ext cx="306387" cy="306388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8077201" y="2136775"/>
            <a:ext cx="385763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i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5481638" y="2212976"/>
            <a:ext cx="69056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/2</a:t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5334001" y="2136775"/>
            <a:ext cx="385763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i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cxnSp>
        <p:nvCxnSpPr>
          <p:cNvPr id="294" name="Google Shape;294;p20"/>
          <p:cNvCxnSpPr/>
          <p:nvPr/>
        </p:nvCxnSpPr>
        <p:spPr>
          <a:xfrm>
            <a:off x="5791200" y="2667000"/>
            <a:ext cx="381000" cy="304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5" name="Google Shape;295;p20"/>
          <p:cNvCxnSpPr/>
          <p:nvPr/>
        </p:nvCxnSpPr>
        <p:spPr>
          <a:xfrm flipH="1">
            <a:off x="7848600" y="2590800"/>
            <a:ext cx="5334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6" name="Google Shape;296;p20"/>
          <p:cNvSpPr/>
          <p:nvPr/>
        </p:nvSpPr>
        <p:spPr>
          <a:xfrm>
            <a:off x="2286001" y="2209800"/>
            <a:ext cx="191452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3    H</a:t>
            </a:r>
            <a:r>
              <a:rPr lang="en-US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≠ 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2514600" y="173038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/>
              <a:t>Test of Hypothesis</a:t>
            </a:r>
            <a:br>
              <a:rPr lang="en-US"/>
            </a:br>
            <a:r>
              <a:rPr lang="en-US"/>
              <a:t>for the Mean (σ Known)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1"/>
          </p:nvPr>
        </p:nvSpPr>
        <p:spPr>
          <a:xfrm>
            <a:off x="2286000" y="1524000"/>
            <a:ext cx="8077200" cy="1258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620"/>
              <a:buChar char="■"/>
            </a:pPr>
            <a:r>
              <a:rPr lang="en-US" sz="2700"/>
              <a:t>Convert sample result (   ) to a </a:t>
            </a:r>
            <a:r>
              <a:rPr lang="en-US" sz="2700">
                <a:solidFill>
                  <a:schemeClr val="folHlink"/>
                </a:solidFill>
              </a:rPr>
              <a:t>z value</a:t>
            </a:r>
            <a:r>
              <a:rPr lang="en-US" sz="2700"/>
              <a:t> </a:t>
            </a:r>
            <a:endParaRPr/>
          </a:p>
          <a:p>
            <a:pPr marL="320675" indent="-320675">
              <a:lnSpc>
                <a:spcPct val="80000"/>
              </a:lnSpc>
              <a:spcBef>
                <a:spcPts val="540"/>
              </a:spcBef>
              <a:buSzPts val="1620"/>
              <a:buNone/>
            </a:pPr>
            <a:endParaRPr sz="2700"/>
          </a:p>
          <a:p>
            <a:pPr marL="320675" indent="-320675">
              <a:spcBef>
                <a:spcPts val="540"/>
              </a:spcBef>
              <a:buSzPts val="1620"/>
              <a:buNone/>
            </a:pPr>
            <a:endParaRPr sz="2700"/>
          </a:p>
        </p:txBody>
      </p:sp>
      <p:sp>
        <p:nvSpPr>
          <p:cNvPr id="303" name="Google Shape;303;p21"/>
          <p:cNvSpPr txBox="1"/>
          <p:nvPr/>
        </p:nvSpPr>
        <p:spPr>
          <a:xfrm>
            <a:off x="6019800" y="457200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decision rule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is:</a:t>
            </a:r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5105401"/>
            <a:ext cx="3981450" cy="1222375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05" name="Google Shape;305;p21"/>
          <p:cNvSpPr/>
          <p:nvPr/>
        </p:nvSpPr>
        <p:spPr>
          <a:xfrm>
            <a:off x="1752601" y="3275014"/>
            <a:ext cx="8118475" cy="3354387"/>
          </a:xfrm>
          <a:custGeom>
            <a:avLst/>
            <a:gdLst/>
            <a:ahLst/>
            <a:cxnLst/>
            <a:rect l="l" t="t" r="r" b="b"/>
            <a:pathLst>
              <a:path w="5114" h="2113" extrusionOk="0">
                <a:moveTo>
                  <a:pt x="2783" y="0"/>
                </a:moveTo>
                <a:lnTo>
                  <a:pt x="2790" y="737"/>
                </a:lnTo>
                <a:lnTo>
                  <a:pt x="5114" y="730"/>
                </a:lnTo>
                <a:lnTo>
                  <a:pt x="5114" y="2110"/>
                </a:lnTo>
                <a:lnTo>
                  <a:pt x="2784" y="2113"/>
                </a:lnTo>
                <a:lnTo>
                  <a:pt x="0" y="2113"/>
                </a:lnTo>
                <a:lnTo>
                  <a:pt x="0" y="1"/>
                </a:lnTo>
                <a:lnTo>
                  <a:pt x="2783" y="0"/>
                </a:ln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21"/>
          <p:cNvCxnSpPr/>
          <p:nvPr/>
        </p:nvCxnSpPr>
        <p:spPr>
          <a:xfrm>
            <a:off x="6324600" y="29718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07" name="Google Shape;307;p21"/>
          <p:cNvSpPr/>
          <p:nvPr/>
        </p:nvSpPr>
        <p:spPr>
          <a:xfrm>
            <a:off x="3733801" y="3429000"/>
            <a:ext cx="1819275" cy="609600"/>
          </a:xfrm>
          <a:custGeom>
            <a:avLst/>
            <a:gdLst/>
            <a:ahLst/>
            <a:cxnLst/>
            <a:rect l="l" t="t" r="r" b="b"/>
            <a:pathLst>
              <a:path w="1068" h="429" extrusionOk="0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5257800" y="2133600"/>
            <a:ext cx="1981200" cy="914400"/>
          </a:xfrm>
          <a:custGeom>
            <a:avLst/>
            <a:gdLst/>
            <a:ahLst/>
            <a:cxnLst/>
            <a:rect l="l" t="t" r="r" b="b"/>
            <a:pathLst>
              <a:path w="1115" h="514" extrusionOk="0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3886200" y="3505201"/>
            <a:ext cx="148748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Known</a:t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>
            <a:off x="7010400" y="3429000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1241" h="436" extrusionOk="0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21"/>
          <p:cNvCxnSpPr/>
          <p:nvPr/>
        </p:nvCxnSpPr>
        <p:spPr>
          <a:xfrm>
            <a:off x="4648200" y="3200400"/>
            <a:ext cx="3429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1"/>
          <p:cNvCxnSpPr/>
          <p:nvPr/>
        </p:nvCxnSpPr>
        <p:spPr>
          <a:xfrm>
            <a:off x="4648200" y="32004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3" name="Google Shape;313;p21"/>
          <p:cNvCxnSpPr/>
          <p:nvPr/>
        </p:nvCxnSpPr>
        <p:spPr>
          <a:xfrm>
            <a:off x="8077200" y="32004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14" name="Google Shape;314;p21"/>
          <p:cNvSpPr/>
          <p:nvPr/>
        </p:nvSpPr>
        <p:spPr>
          <a:xfrm>
            <a:off x="7162800" y="3505201"/>
            <a:ext cx="184308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Unknown</a:t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4800600" y="2133600"/>
            <a:ext cx="27432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Hypothesis </a:t>
            </a:r>
            <a:endParaRPr/>
          </a:p>
          <a:p>
            <a:pPr algn="ctr"/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Tests for μ</a:t>
            </a:r>
            <a:endParaRPr/>
          </a:p>
        </p:txBody>
      </p:sp>
      <p:sp>
        <p:nvSpPr>
          <p:cNvPr id="316" name="Google Shape;316;p21"/>
          <p:cNvSpPr txBox="1"/>
          <p:nvPr/>
        </p:nvSpPr>
        <p:spPr>
          <a:xfrm>
            <a:off x="1828800" y="411480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the test</a:t>
            </a:r>
            <a:endParaRPr/>
          </a:p>
        </p:txBody>
      </p:sp>
      <p:pic>
        <p:nvPicPr>
          <p:cNvPr id="317" name="Google Shape;31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8064" y="4648201"/>
            <a:ext cx="1430337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8063" y="5181601"/>
            <a:ext cx="1403350" cy="4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1743075" y="5867401"/>
            <a:ext cx="4038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(Assume the population is normal)</a:t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>
            <a:off x="2209800" y="4635500"/>
            <a:ext cx="1600200" cy="114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6814" y="1563688"/>
            <a:ext cx="287337" cy="3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1962151" y="3392489"/>
            <a:ext cx="3768725" cy="1023937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22"/>
          <p:cNvCxnSpPr/>
          <p:nvPr/>
        </p:nvCxnSpPr>
        <p:spPr>
          <a:xfrm>
            <a:off x="7381875" y="3298825"/>
            <a:ext cx="0" cy="1371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ot"/>
            <a:miter lim="800000"/>
            <a:headEnd type="none" w="med" len="med"/>
            <a:tailEnd type="none" w="med" len="med"/>
          </a:ln>
        </p:spPr>
      </p:cxnSp>
      <p:sp>
        <p:nvSpPr>
          <p:cNvPr id="328" name="Google Shape;328;p22"/>
          <p:cNvSpPr txBox="1"/>
          <p:nvPr/>
        </p:nvSpPr>
        <p:spPr>
          <a:xfrm>
            <a:off x="8905875" y="4899025"/>
            <a:ext cx="990600" cy="3048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Reject H</a:t>
            </a:r>
            <a:r>
              <a:rPr lang="en-US" sz="1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6619875" y="4899025"/>
            <a:ext cx="1524000" cy="3048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reject H</a:t>
            </a:r>
            <a:r>
              <a:rPr lang="en-US" sz="1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 flipH="1">
            <a:off x="8829676" y="4441825"/>
            <a:ext cx="842963" cy="228600"/>
          </a:xfrm>
          <a:custGeom>
            <a:avLst/>
            <a:gdLst/>
            <a:ahLst/>
            <a:cxnLst/>
            <a:rect l="l" t="t" r="r" b="b"/>
            <a:pathLst>
              <a:path w="582" h="183" extrusionOk="0">
                <a:moveTo>
                  <a:pt x="9" y="177"/>
                </a:moveTo>
                <a:lnTo>
                  <a:pt x="0" y="132"/>
                </a:lnTo>
                <a:lnTo>
                  <a:pt x="258" y="114"/>
                </a:lnTo>
                <a:lnTo>
                  <a:pt x="423" y="66"/>
                </a:lnTo>
                <a:lnTo>
                  <a:pt x="504" y="48"/>
                </a:lnTo>
                <a:lnTo>
                  <a:pt x="582" y="0"/>
                </a:lnTo>
                <a:lnTo>
                  <a:pt x="582" y="183"/>
                </a:lnTo>
                <a:lnTo>
                  <a:pt x="9" y="182"/>
                </a:lnTo>
                <a:lnTo>
                  <a:pt x="9" y="177"/>
                </a:lnTo>
              </a:path>
            </a:pathLst>
          </a:custGeom>
          <a:solidFill>
            <a:srgbClr val="C3DB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2674938" y="228600"/>
            <a:ext cx="7078662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/>
              <a:t>Decision Rule</a:t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>
            <a:off x="5019675" y="3298825"/>
            <a:ext cx="2362200" cy="1295400"/>
          </a:xfrm>
          <a:custGeom>
            <a:avLst/>
            <a:gdLst/>
            <a:ahLst/>
            <a:cxnLst/>
            <a:rect l="l" t="t" r="r" b="b"/>
            <a:pathLst>
              <a:path w="600" h="576" extrusionOk="0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7381875" y="3298825"/>
            <a:ext cx="2209800" cy="1295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22"/>
          <p:cNvCxnSpPr/>
          <p:nvPr/>
        </p:nvCxnSpPr>
        <p:spPr>
          <a:xfrm>
            <a:off x="4791075" y="4670425"/>
            <a:ext cx="5105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2"/>
          <p:cNvCxnSpPr/>
          <p:nvPr/>
        </p:nvCxnSpPr>
        <p:spPr>
          <a:xfrm flipH="1">
            <a:off x="8982075" y="4060825"/>
            <a:ext cx="457200" cy="533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6" name="Google Shape;336;p22"/>
          <p:cNvSpPr/>
          <p:nvPr/>
        </p:nvSpPr>
        <p:spPr>
          <a:xfrm flipH="1">
            <a:off x="9363076" y="3679825"/>
            <a:ext cx="53022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cxnSp>
        <p:nvCxnSpPr>
          <p:cNvPr id="337" name="Google Shape;337;p22"/>
          <p:cNvCxnSpPr/>
          <p:nvPr/>
        </p:nvCxnSpPr>
        <p:spPr>
          <a:xfrm>
            <a:off x="8829675" y="4746625"/>
            <a:ext cx="0" cy="30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2"/>
          <p:cNvCxnSpPr/>
          <p:nvPr/>
        </p:nvCxnSpPr>
        <p:spPr>
          <a:xfrm>
            <a:off x="8829675" y="4899025"/>
            <a:ext cx="114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9" name="Google Shape;339;p22"/>
          <p:cNvSpPr txBox="1"/>
          <p:nvPr/>
        </p:nvSpPr>
        <p:spPr>
          <a:xfrm>
            <a:off x="8601075" y="5051426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/>
          </a:p>
        </p:txBody>
      </p:sp>
      <p:cxnSp>
        <p:nvCxnSpPr>
          <p:cNvPr id="340" name="Google Shape;340;p22"/>
          <p:cNvCxnSpPr/>
          <p:nvPr/>
        </p:nvCxnSpPr>
        <p:spPr>
          <a:xfrm>
            <a:off x="4943475" y="4899025"/>
            <a:ext cx="388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1" name="Google Shape;341;p22"/>
          <p:cNvSpPr txBox="1"/>
          <p:nvPr/>
        </p:nvSpPr>
        <p:spPr>
          <a:xfrm>
            <a:off x="7153275" y="5111751"/>
            <a:ext cx="4572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7153275" y="5556251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6534150" y="1673226"/>
            <a:ext cx="1600200" cy="9382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 = μ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 &gt; μ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4" name="Google Shape;344;p22"/>
          <p:cNvSpPr txBox="1"/>
          <p:nvPr/>
        </p:nvSpPr>
        <p:spPr>
          <a:xfrm>
            <a:off x="8027988" y="6300788"/>
            <a:ext cx="198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Critical value</a:t>
            </a:r>
            <a:endParaRPr/>
          </a:p>
        </p:txBody>
      </p:sp>
      <p:cxnSp>
        <p:nvCxnSpPr>
          <p:cNvPr id="345" name="Google Shape;345;p22"/>
          <p:cNvCxnSpPr/>
          <p:nvPr/>
        </p:nvCxnSpPr>
        <p:spPr>
          <a:xfrm rot="10800000">
            <a:off x="8875713" y="6062663"/>
            <a:ext cx="0" cy="330200"/>
          </a:xfrm>
          <a:prstGeom prst="straightConnector1">
            <a:avLst/>
          </a:prstGeom>
          <a:noFill/>
          <a:ln w="28575" cap="flat" cmpd="sng">
            <a:solidFill>
              <a:schemeClr val="folHlink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46" name="Google Shape;346;p22"/>
          <p:cNvSpPr txBox="1"/>
          <p:nvPr/>
        </p:nvSpPr>
        <p:spPr>
          <a:xfrm>
            <a:off x="4830763" y="5043489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20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638" y="1928814"/>
            <a:ext cx="3981450" cy="1222375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3275" y="3867150"/>
            <a:ext cx="3562350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0414" y="5491164"/>
            <a:ext cx="1025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1985963" y="3355975"/>
            <a:ext cx="2266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Alternate rule:</a:t>
            </a:r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8713" y="5476876"/>
            <a:ext cx="315912" cy="41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F8995-1BEE-CBE0-A947-D59A8ABE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FF401-F991-BF37-9687-EB9FEE6C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56679"/>
            <a:ext cx="1031701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9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3ED6-BBCF-B119-D89C-697B5BE2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D1C8F-68F3-289B-A539-00D7124A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66205"/>
            <a:ext cx="1020269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3EEC-88D6-E56F-8D91-543D213A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5D394-BF3F-72C7-7186-ECFFF25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223390"/>
            <a:ext cx="1008838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A709F-CBE0-01D1-4BBA-2D1CB138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7E898-D0B3-AE14-0237-D7BC4B3A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285311"/>
            <a:ext cx="1023127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6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CA17D-40BA-8CC5-22D2-14F986E4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B4564-CAD6-2A1B-5E3E-019419C9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94811"/>
            <a:ext cx="9974067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89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91649-0827-6818-43D2-23C2A1C2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508CC-929B-CCAD-E067-5203409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75758"/>
            <a:ext cx="10126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0674-F8FC-E9C5-1601-58C960AE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D05EA-E39C-8680-A125-67F4E3CB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51942"/>
            <a:ext cx="9964541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DAA2-0DB9-97CE-E44D-240ACF03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2B0A62-0B99-69D4-7DC0-E44718A9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809259"/>
            <a:ext cx="941201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91E1-D104-8781-800D-34BF2C6E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884B-B770-74C9-A6BE-C3CED5AB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747338"/>
            <a:ext cx="1012648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FD8E-D1D6-7C57-92EB-0B0925CB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AFD30-2E10-25CA-D2E8-3AF19F06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413916"/>
            <a:ext cx="10088383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00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D85F-71F6-CE2F-0853-5904DCAA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E005D-7B53-EE3F-83D3-E8259FAA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6205"/>
            <a:ext cx="1008838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F01-00D5-1460-C61B-1396B44C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7DE4C-2B41-2A63-E7CF-581EA91C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42416"/>
            <a:ext cx="10155067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5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BFE3-A4DB-1DF0-A17F-7A9E1300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CC852-FFBE-1B09-335D-576F5F62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09100"/>
            <a:ext cx="9974067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7C93B-1B4E-E6F7-11CB-53B476949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FCF0-180A-C4C9-4EEB-6DF610BB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99548"/>
            <a:ext cx="10155067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7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235C3-9420-9F1A-F62B-669B95F2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AB742-F8BC-3ABF-EF0D-96925734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718759"/>
            <a:ext cx="974543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1D5F8-48C8-ED3F-1D3A-EE54510A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1667-A6D0-1849-E8A1-2D85C67F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7" y="0"/>
            <a:ext cx="11730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AAC4D-0278-B98B-2DE5-0308C604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B285A-673F-810F-9E4B-8BD6A37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38" y="0"/>
            <a:ext cx="10462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49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6A6C-467C-A89A-B9E3-5DA594AF1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568E2-A236-27BD-365F-58B46A55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1" y="0"/>
            <a:ext cx="970866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35D69-E8C0-47B8-D30A-8471495BBC86}"/>
              </a:ext>
            </a:extLst>
          </p:cNvPr>
          <p:cNvSpPr/>
          <p:nvPr/>
        </p:nvSpPr>
        <p:spPr>
          <a:xfrm>
            <a:off x="10182225" y="0"/>
            <a:ext cx="762000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7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2118-18D9-513D-6BF0-1842BF67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F6148-CBF8-B9A2-53E3-4EA8509C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04311"/>
            <a:ext cx="10021699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2514600" y="173038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dirty="0"/>
              <a:t>t Test of Hypothesis for the Mean (σ Unknown)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body" idx="1"/>
          </p:nvPr>
        </p:nvSpPr>
        <p:spPr>
          <a:xfrm>
            <a:off x="2286000" y="1524000"/>
            <a:ext cx="8077200" cy="1258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620"/>
              <a:buChar char="■"/>
            </a:pPr>
            <a:r>
              <a:rPr lang="en-US" sz="2700" dirty="0"/>
              <a:t>Convert sample result (   ) to a  </a:t>
            </a:r>
            <a:r>
              <a:rPr lang="en-US" sz="2700" dirty="0">
                <a:solidFill>
                  <a:schemeClr val="folHlink"/>
                </a:solidFill>
              </a:rPr>
              <a:t>t </a:t>
            </a:r>
            <a:r>
              <a:rPr lang="en-US" sz="2700" dirty="0"/>
              <a:t> </a:t>
            </a:r>
            <a:r>
              <a:rPr lang="en-US" sz="2700" dirty="0">
                <a:solidFill>
                  <a:schemeClr val="folHlink"/>
                </a:solidFill>
              </a:rPr>
              <a:t>test statistic</a:t>
            </a:r>
            <a:r>
              <a:rPr lang="en-US" sz="2700" dirty="0"/>
              <a:t> </a:t>
            </a:r>
            <a:endParaRPr dirty="0"/>
          </a:p>
          <a:p>
            <a:pPr marL="320675" indent="-320675">
              <a:lnSpc>
                <a:spcPct val="80000"/>
              </a:lnSpc>
              <a:spcBef>
                <a:spcPts val="540"/>
              </a:spcBef>
              <a:buSzPts val="1620"/>
              <a:buNone/>
            </a:pPr>
            <a:endParaRPr sz="2700" dirty="0"/>
          </a:p>
          <a:p>
            <a:pPr marL="320675" indent="-320675">
              <a:spcBef>
                <a:spcPts val="540"/>
              </a:spcBef>
              <a:buSzPts val="1620"/>
              <a:buNone/>
            </a:pPr>
            <a:endParaRPr sz="2700" dirty="0"/>
          </a:p>
        </p:txBody>
      </p:sp>
      <p:sp>
        <p:nvSpPr>
          <p:cNvPr id="433" name="Google Shape;433;p28"/>
          <p:cNvSpPr/>
          <p:nvPr/>
        </p:nvSpPr>
        <p:spPr>
          <a:xfrm>
            <a:off x="2098676" y="3276601"/>
            <a:ext cx="8264525" cy="3357563"/>
          </a:xfrm>
          <a:custGeom>
            <a:avLst/>
            <a:gdLst/>
            <a:ahLst/>
            <a:cxnLst/>
            <a:rect l="l" t="t" r="r" b="b"/>
            <a:pathLst>
              <a:path w="5206" h="2115" extrusionOk="0">
                <a:moveTo>
                  <a:pt x="5206" y="0"/>
                </a:moveTo>
                <a:lnTo>
                  <a:pt x="5206" y="2112"/>
                </a:lnTo>
                <a:lnTo>
                  <a:pt x="2566" y="2112"/>
                </a:lnTo>
                <a:lnTo>
                  <a:pt x="0" y="2115"/>
                </a:lnTo>
                <a:lnTo>
                  <a:pt x="0" y="589"/>
                </a:lnTo>
                <a:lnTo>
                  <a:pt x="0" y="589"/>
                </a:lnTo>
                <a:lnTo>
                  <a:pt x="2555" y="589"/>
                </a:lnTo>
                <a:lnTo>
                  <a:pt x="2555" y="1"/>
                </a:lnTo>
                <a:lnTo>
                  <a:pt x="5206" y="0"/>
                </a:ln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8"/>
          <p:cNvCxnSpPr/>
          <p:nvPr/>
        </p:nvCxnSpPr>
        <p:spPr>
          <a:xfrm>
            <a:off x="6324600" y="29718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35" name="Google Shape;435;p28"/>
          <p:cNvSpPr/>
          <p:nvPr/>
        </p:nvSpPr>
        <p:spPr>
          <a:xfrm>
            <a:off x="3733801" y="3429000"/>
            <a:ext cx="1819275" cy="609600"/>
          </a:xfrm>
          <a:custGeom>
            <a:avLst/>
            <a:gdLst/>
            <a:ahLst/>
            <a:cxnLst/>
            <a:rect l="l" t="t" r="r" b="b"/>
            <a:pathLst>
              <a:path w="1068" h="429" extrusionOk="0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5257800" y="2133600"/>
            <a:ext cx="1981200" cy="914400"/>
          </a:xfrm>
          <a:custGeom>
            <a:avLst/>
            <a:gdLst/>
            <a:ahLst/>
            <a:cxnLst/>
            <a:rect l="l" t="t" r="r" b="b"/>
            <a:pathLst>
              <a:path w="1115" h="514" extrusionOk="0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3886200" y="3505201"/>
            <a:ext cx="148748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Known</a:t>
            </a: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010400" y="3429000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1241" h="436" extrusionOk="0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28"/>
          <p:cNvCxnSpPr/>
          <p:nvPr/>
        </p:nvCxnSpPr>
        <p:spPr>
          <a:xfrm>
            <a:off x="4648200" y="3200400"/>
            <a:ext cx="3429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28"/>
          <p:cNvCxnSpPr/>
          <p:nvPr/>
        </p:nvCxnSpPr>
        <p:spPr>
          <a:xfrm>
            <a:off x="4648200" y="32004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1" name="Google Shape;441;p28"/>
          <p:cNvCxnSpPr/>
          <p:nvPr/>
        </p:nvCxnSpPr>
        <p:spPr>
          <a:xfrm>
            <a:off x="8077200" y="32004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2" name="Google Shape;442;p28"/>
          <p:cNvSpPr/>
          <p:nvPr/>
        </p:nvSpPr>
        <p:spPr>
          <a:xfrm>
            <a:off x="7162800" y="3505201"/>
            <a:ext cx="184308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Unknown</a:t>
            </a:r>
            <a:endParaRPr/>
          </a:p>
        </p:txBody>
      </p:sp>
      <p:sp>
        <p:nvSpPr>
          <p:cNvPr id="443" name="Google Shape;443;p28"/>
          <p:cNvSpPr/>
          <p:nvPr/>
        </p:nvSpPr>
        <p:spPr>
          <a:xfrm>
            <a:off x="4800600" y="2133600"/>
            <a:ext cx="27432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Hypothesis </a:t>
            </a:r>
            <a:endParaRPr/>
          </a:p>
          <a:p>
            <a:pPr algn="ctr"/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Tests for μ</a:t>
            </a:r>
            <a:endParaRPr/>
          </a:p>
        </p:txBody>
      </p:sp>
      <p:pic>
        <p:nvPicPr>
          <p:cNvPr id="444" name="Google Shape;4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269" y="1546225"/>
            <a:ext cx="287338" cy="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8"/>
          <p:cNvSpPr txBox="1"/>
          <p:nvPr/>
        </p:nvSpPr>
        <p:spPr>
          <a:xfrm>
            <a:off x="6096000" y="4525963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decision rule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is:</a:t>
            </a:r>
            <a:endParaRPr/>
          </a:p>
        </p:txBody>
      </p:sp>
      <p:pic>
        <p:nvPicPr>
          <p:cNvPr id="446" name="Google Shape;4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2350" y="5059364"/>
            <a:ext cx="4197350" cy="1222375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47" name="Google Shape;447;p28"/>
          <p:cNvSpPr txBox="1"/>
          <p:nvPr/>
        </p:nvSpPr>
        <p:spPr>
          <a:xfrm>
            <a:off x="2247900" y="417830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the test</a:t>
            </a:r>
            <a:endParaRPr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7164" y="4711701"/>
            <a:ext cx="1430337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7163" y="5245101"/>
            <a:ext cx="1403350" cy="4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8"/>
          <p:cNvSpPr txBox="1"/>
          <p:nvPr/>
        </p:nvSpPr>
        <p:spPr>
          <a:xfrm>
            <a:off x="2073275" y="5930901"/>
            <a:ext cx="4038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(Assume the population is normal)</a:t>
            </a:r>
            <a:endParaRPr/>
          </a:p>
        </p:txBody>
      </p:sp>
      <p:sp>
        <p:nvSpPr>
          <p:cNvPr id="451" name="Google Shape;451;p28"/>
          <p:cNvSpPr/>
          <p:nvPr/>
        </p:nvSpPr>
        <p:spPr>
          <a:xfrm>
            <a:off x="2628900" y="4699000"/>
            <a:ext cx="1600200" cy="114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/>
          <p:nvPr/>
        </p:nvSpPr>
        <p:spPr>
          <a:xfrm>
            <a:off x="7596189" y="4819650"/>
            <a:ext cx="2670175" cy="1316038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3938589" y="4819650"/>
            <a:ext cx="2816225" cy="1316038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9"/>
          <p:cNvSpPr txBox="1">
            <a:spLocks noGrp="1"/>
          </p:cNvSpPr>
          <p:nvPr>
            <p:ph type="title"/>
          </p:nvPr>
        </p:nvSpPr>
        <p:spPr>
          <a:xfrm>
            <a:off x="2514600" y="173038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/>
              <a:t>t Test of Hypothesis for the Mean (σ Unknown)</a:t>
            </a:r>
            <a:endParaRPr/>
          </a:p>
        </p:txBody>
      </p:sp>
      <p:sp>
        <p:nvSpPr>
          <p:cNvPr id="459" name="Google Shape;459;p29"/>
          <p:cNvSpPr txBox="1">
            <a:spLocks noGrp="1"/>
          </p:cNvSpPr>
          <p:nvPr>
            <p:ph type="body" idx="1"/>
          </p:nvPr>
        </p:nvSpPr>
        <p:spPr>
          <a:xfrm>
            <a:off x="2286000" y="1524000"/>
            <a:ext cx="8077200" cy="1258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620"/>
              <a:buChar char="■"/>
            </a:pPr>
            <a:r>
              <a:rPr lang="en-US" sz="2700"/>
              <a:t>For a two-tailed test: </a:t>
            </a:r>
            <a:endParaRPr/>
          </a:p>
          <a:p>
            <a:pPr marL="320675" indent="-320675">
              <a:lnSpc>
                <a:spcPct val="80000"/>
              </a:lnSpc>
              <a:spcBef>
                <a:spcPts val="540"/>
              </a:spcBef>
              <a:buSzPts val="1620"/>
              <a:buNone/>
            </a:pPr>
            <a:endParaRPr sz="2700"/>
          </a:p>
          <a:p>
            <a:pPr marL="320675" indent="-320675">
              <a:spcBef>
                <a:spcPts val="540"/>
              </a:spcBef>
              <a:buSzPts val="1620"/>
              <a:buNone/>
            </a:pPr>
            <a:endParaRPr sz="2700"/>
          </a:p>
        </p:txBody>
      </p:sp>
      <p:sp>
        <p:nvSpPr>
          <p:cNvPr id="460" name="Google Shape;460;p29"/>
          <p:cNvSpPr txBox="1"/>
          <p:nvPr/>
        </p:nvSpPr>
        <p:spPr>
          <a:xfrm>
            <a:off x="2803525" y="419735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decision rule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is:</a:t>
            </a:r>
            <a:endParaRPr/>
          </a:p>
        </p:txBody>
      </p:sp>
      <p:pic>
        <p:nvPicPr>
          <p:cNvPr id="461" name="Google Shape;4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25" y="4892676"/>
            <a:ext cx="8015288" cy="1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 txBox="1"/>
          <p:nvPr/>
        </p:nvSpPr>
        <p:spPr>
          <a:xfrm>
            <a:off x="2598738" y="2149475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the test</a:t>
            </a:r>
            <a:endParaRPr/>
          </a:p>
        </p:txBody>
      </p:sp>
      <p:pic>
        <p:nvPicPr>
          <p:cNvPr id="463" name="Google Shape;4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2682876"/>
            <a:ext cx="1430338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3216276"/>
            <a:ext cx="1403350" cy="4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/>
          <p:nvPr/>
        </p:nvSpPr>
        <p:spPr>
          <a:xfrm>
            <a:off x="4873625" y="2660651"/>
            <a:ext cx="4038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(Assume the population is normal, and the population variance is unknown)</a:t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2979738" y="2670175"/>
            <a:ext cx="1600200" cy="114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9"/>
          <p:cNvSpPr txBox="1"/>
          <p:nvPr/>
        </p:nvSpPr>
        <p:spPr>
          <a:xfrm>
            <a:off x="9067800" y="1223964"/>
            <a:ext cx="14541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(continued)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2593975" y="430213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/>
              <a:t>Tests of the Population Proportion</a:t>
            </a: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body" idx="1"/>
          </p:nvPr>
        </p:nvSpPr>
        <p:spPr>
          <a:xfrm>
            <a:off x="2362200" y="1905001"/>
            <a:ext cx="8077200" cy="40814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680"/>
              <a:buChar char="■"/>
            </a:pPr>
            <a:r>
              <a:rPr lang="en-US" dirty="0"/>
              <a:t>Involves </a:t>
            </a:r>
            <a:r>
              <a:rPr lang="en-US" dirty="0">
                <a:solidFill>
                  <a:schemeClr val="folHlink"/>
                </a:solidFill>
              </a:rPr>
              <a:t>categorical variables</a:t>
            </a:r>
            <a:endParaRPr dirty="0"/>
          </a:p>
          <a:p>
            <a:pPr marL="320675" indent="-320675">
              <a:spcBef>
                <a:spcPts val="1400"/>
              </a:spcBef>
              <a:buSzPts val="1680"/>
              <a:buChar char="■"/>
            </a:pPr>
            <a:r>
              <a:rPr lang="en-US" dirty="0"/>
              <a:t>Two possible outcomes</a:t>
            </a:r>
            <a:endParaRPr dirty="0"/>
          </a:p>
          <a:p>
            <a:pPr marL="693738" lvl="1" indent="-268288">
              <a:spcBef>
                <a:spcPts val="1200"/>
              </a:spcBef>
              <a:buSzPts val="1320"/>
              <a:buChar char="■"/>
            </a:pPr>
            <a:r>
              <a:rPr lang="en-US" dirty="0"/>
              <a:t>“Success” (a certain characteristic is present)</a:t>
            </a:r>
            <a:endParaRPr dirty="0"/>
          </a:p>
          <a:p>
            <a:pPr marL="693738" lvl="1" indent="-268288">
              <a:spcBef>
                <a:spcPts val="1200"/>
              </a:spcBef>
              <a:buSzPts val="1320"/>
              <a:buChar char="■"/>
            </a:pPr>
            <a:r>
              <a:rPr lang="en-US" dirty="0"/>
              <a:t>“Failure” (the characteristic is not present)</a:t>
            </a:r>
            <a:endParaRPr dirty="0"/>
          </a:p>
          <a:p>
            <a:pPr marL="320675" indent="-320675">
              <a:spcBef>
                <a:spcPts val="1400"/>
              </a:spcBef>
              <a:buSzPts val="1680"/>
              <a:buChar char="■"/>
            </a:pPr>
            <a:r>
              <a:rPr lang="en-US" dirty="0"/>
              <a:t>Fraction or proportion of the population in the “success” category is denoted by  P</a:t>
            </a:r>
            <a:endParaRPr dirty="0"/>
          </a:p>
          <a:p>
            <a:pPr marL="320675" indent="-320675">
              <a:spcBef>
                <a:spcPts val="1400"/>
              </a:spcBef>
              <a:buSzPts val="1680"/>
              <a:buChar char="■"/>
            </a:pPr>
            <a:r>
              <a:rPr lang="en-US" dirty="0"/>
              <a:t>Assume sample size is large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2674938" y="228600"/>
            <a:ext cx="7078662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/>
              <a:t>Proportions</a:t>
            </a: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body" idx="1"/>
          </p:nvPr>
        </p:nvSpPr>
        <p:spPr>
          <a:xfrm>
            <a:off x="2286000" y="1600200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680"/>
              <a:buChar char="■"/>
            </a:pPr>
            <a:r>
              <a:rPr lang="en-US" dirty="0"/>
              <a:t>Sample proportion in the success category is denoted by </a:t>
            </a:r>
            <a:endParaRPr baseline="-25000" dirty="0"/>
          </a:p>
          <a:p>
            <a:pPr marL="320675" indent="-213995">
              <a:spcBef>
                <a:spcPts val="560"/>
              </a:spcBef>
              <a:buSzPts val="1680"/>
              <a:buNone/>
            </a:pPr>
            <a:endParaRPr dirty="0"/>
          </a:p>
          <a:p>
            <a:pPr marL="693738" lvl="1" indent="-268288">
              <a:spcBef>
                <a:spcPts val="560"/>
              </a:spcBef>
              <a:buSzPts val="1540"/>
              <a:buChar char="■"/>
            </a:pPr>
            <a:r>
              <a:rPr lang="en-US" sz="2800" dirty="0"/>
              <a:t> </a:t>
            </a:r>
            <a:endParaRPr dirty="0"/>
          </a:p>
          <a:p>
            <a:pPr marL="693738" lvl="1" indent="-170497">
              <a:spcBef>
                <a:spcPts val="560"/>
              </a:spcBef>
              <a:buSzPts val="1540"/>
              <a:buNone/>
            </a:pPr>
            <a:endParaRPr sz="2800" dirty="0"/>
          </a:p>
          <a:p>
            <a:pPr marL="320675" indent="-320675">
              <a:spcBef>
                <a:spcPts val="560"/>
              </a:spcBef>
              <a:buSzPts val="1680"/>
              <a:buChar char="■"/>
            </a:pPr>
            <a:r>
              <a:rPr lang="en-US" dirty="0"/>
              <a:t>When  </a:t>
            </a:r>
            <a:r>
              <a:rPr lang="en-US" dirty="0" err="1"/>
              <a:t>nP</a:t>
            </a:r>
            <a:r>
              <a:rPr lang="en-US" dirty="0"/>
              <a:t>(1 – P) &gt; 9,      can be approximated by a normal distribution with mean and standard deviation</a:t>
            </a:r>
            <a:endParaRPr dirty="0"/>
          </a:p>
          <a:p>
            <a:pPr marL="693738" lvl="1" indent="-268288">
              <a:spcBef>
                <a:spcPts val="560"/>
              </a:spcBef>
              <a:buSzPts val="1540"/>
              <a:buChar char="■"/>
            </a:pPr>
            <a:r>
              <a:rPr lang="en-US" sz="2800" dirty="0"/>
              <a:t> </a:t>
            </a:r>
            <a:endParaRPr dirty="0"/>
          </a:p>
        </p:txBody>
      </p:sp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6289" y="2806701"/>
            <a:ext cx="5849937" cy="912813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81" name="Google Shape;4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1" y="5586414"/>
            <a:ext cx="1052513" cy="509587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82" name="Google Shape;48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9825" y="5410201"/>
            <a:ext cx="2286000" cy="1012825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83" name="Google Shape;483;p31"/>
          <p:cNvSpPr txBox="1"/>
          <p:nvPr/>
        </p:nvSpPr>
        <p:spPr>
          <a:xfrm>
            <a:off x="9067800" y="1223964"/>
            <a:ext cx="14541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(continued)</a:t>
            </a:r>
            <a:endParaRPr/>
          </a:p>
        </p:txBody>
      </p:sp>
      <p:pic>
        <p:nvPicPr>
          <p:cNvPr id="484" name="Google Shape;48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814" y="2038350"/>
            <a:ext cx="26828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7387" y="3799681"/>
            <a:ext cx="328613" cy="59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>
            <a:spLocks noGrp="1"/>
          </p:cNvSpPr>
          <p:nvPr>
            <p:ph type="body" idx="1"/>
          </p:nvPr>
        </p:nvSpPr>
        <p:spPr>
          <a:xfrm>
            <a:off x="2133600" y="1981200"/>
            <a:ext cx="3048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440"/>
              <a:buChar char="■"/>
            </a:pPr>
            <a:r>
              <a:rPr lang="en-US" sz="2400"/>
              <a:t>The sampling distribution of      is approximately normal, so the test statistic is a  z value:</a:t>
            </a:r>
            <a:endParaRPr/>
          </a:p>
        </p:txBody>
      </p:sp>
      <p:sp>
        <p:nvSpPr>
          <p:cNvPr id="491" name="Google Shape;491;p32"/>
          <p:cNvSpPr txBox="1">
            <a:spLocks noGrp="1"/>
          </p:cNvSpPr>
          <p:nvPr>
            <p:ph type="title"/>
          </p:nvPr>
        </p:nvSpPr>
        <p:spPr>
          <a:xfrm>
            <a:off x="26670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/>
              <a:t>Hypothesis Tests for Proportions</a:t>
            </a:r>
            <a:endParaRPr/>
          </a:p>
        </p:txBody>
      </p:sp>
      <p:pic>
        <p:nvPicPr>
          <p:cNvPr id="492" name="Google Shape;4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576" y="4303714"/>
            <a:ext cx="3033713" cy="1868487"/>
          </a:xfrm>
          <a:prstGeom prst="rect">
            <a:avLst/>
          </a:prstGeom>
          <a:solidFill>
            <a:srgbClr val="FDE0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493" name="Google Shape;493;p32"/>
          <p:cNvCxnSpPr/>
          <p:nvPr/>
        </p:nvCxnSpPr>
        <p:spPr>
          <a:xfrm>
            <a:off x="7543800" y="32004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94" name="Google Shape;494;p32"/>
          <p:cNvSpPr/>
          <p:nvPr/>
        </p:nvSpPr>
        <p:spPr>
          <a:xfrm>
            <a:off x="6553200" y="2362200"/>
            <a:ext cx="1981200" cy="914400"/>
          </a:xfrm>
          <a:custGeom>
            <a:avLst/>
            <a:gdLst/>
            <a:ahLst/>
            <a:cxnLst/>
            <a:rect l="l" t="t" r="r" b="b"/>
            <a:pathLst>
              <a:path w="1115" h="514" extrusionOk="0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5245100" y="3648076"/>
            <a:ext cx="2025650" cy="479425"/>
          </a:xfrm>
          <a:prstGeom prst="rect">
            <a:avLst/>
          </a:prstGeom>
          <a:solidFill>
            <a:srgbClr val="FDE0BD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400" b="1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nP(1 – P) &gt; 9</a:t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8180388" y="4940301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p32"/>
          <p:cNvCxnSpPr/>
          <p:nvPr/>
        </p:nvCxnSpPr>
        <p:spPr>
          <a:xfrm>
            <a:off x="6248400" y="3429000"/>
            <a:ext cx="127406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2"/>
          <p:cNvCxnSpPr/>
          <p:nvPr/>
        </p:nvCxnSpPr>
        <p:spPr>
          <a:xfrm>
            <a:off x="6248400" y="3429000"/>
            <a:ext cx="1588" cy="228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99" name="Google Shape;499;p32"/>
          <p:cNvSpPr/>
          <p:nvPr/>
        </p:nvSpPr>
        <p:spPr>
          <a:xfrm>
            <a:off x="6096000" y="2362200"/>
            <a:ext cx="27432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400" b="1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Hypothesis </a:t>
            </a:r>
            <a:endParaRPr/>
          </a:p>
          <a:p>
            <a:pPr algn="ctr"/>
            <a:r>
              <a:rPr lang="en-US" sz="2400" b="1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Tests for  P</a:t>
            </a:r>
            <a:endParaRPr/>
          </a:p>
        </p:txBody>
      </p:sp>
      <p:sp>
        <p:nvSpPr>
          <p:cNvPr id="500" name="Google Shape;500;p32"/>
          <p:cNvSpPr/>
          <p:nvPr/>
        </p:nvSpPr>
        <p:spPr>
          <a:xfrm>
            <a:off x="1828800" y="1828800"/>
            <a:ext cx="5562600" cy="4419600"/>
          </a:xfrm>
          <a:custGeom>
            <a:avLst/>
            <a:gdLst/>
            <a:ahLst/>
            <a:cxnLst/>
            <a:rect l="l" t="t" r="r" b="b"/>
            <a:pathLst>
              <a:path w="3504" h="2784" extrusionOk="0">
                <a:moveTo>
                  <a:pt x="3408" y="1056"/>
                </a:moveTo>
                <a:lnTo>
                  <a:pt x="2400" y="1056"/>
                </a:lnTo>
                <a:lnTo>
                  <a:pt x="2400" y="0"/>
                </a:lnTo>
                <a:lnTo>
                  <a:pt x="0" y="0"/>
                </a:lnTo>
                <a:lnTo>
                  <a:pt x="0" y="2784"/>
                </a:lnTo>
                <a:lnTo>
                  <a:pt x="3504" y="2784"/>
                </a:lnTo>
                <a:lnTo>
                  <a:pt x="3504" y="1056"/>
                </a:lnTo>
                <a:lnTo>
                  <a:pt x="3360" y="1056"/>
                </a:lnTo>
                <a:lnTo>
                  <a:pt x="3408" y="1056"/>
                </a:lnTo>
                <a:close/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5164" y="2332038"/>
            <a:ext cx="268287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>
            <a:spLocks noGrp="1"/>
          </p:cNvSpPr>
          <p:nvPr>
            <p:ph type="title"/>
          </p:nvPr>
        </p:nvSpPr>
        <p:spPr>
          <a:xfrm>
            <a:off x="2514600" y="304800"/>
            <a:ext cx="7793038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325" tIns="42650" rIns="85325" bIns="42650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/>
              <a:t>Example: Two-Tail Test</a:t>
            </a:r>
            <a:br>
              <a:rPr lang="en-US"/>
            </a:br>
            <a:r>
              <a:rPr lang="en-US"/>
              <a:t>(σ Unknown)</a:t>
            </a:r>
            <a:endParaRPr i="1"/>
          </a:p>
        </p:txBody>
      </p:sp>
      <p:sp>
        <p:nvSpPr>
          <p:cNvPr id="507" name="Google Shape;507;p33"/>
          <p:cNvSpPr txBox="1">
            <a:spLocks noGrp="1"/>
          </p:cNvSpPr>
          <p:nvPr>
            <p:ph type="body" idx="1"/>
          </p:nvPr>
        </p:nvSpPr>
        <p:spPr>
          <a:xfrm>
            <a:off x="2057400" y="1752600"/>
            <a:ext cx="5029200" cy="4648200"/>
          </a:xfrm>
          <a:prstGeom prst="rect">
            <a:avLst/>
          </a:prstGeom>
          <a:solidFill>
            <a:srgbClr val="FDE0B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20675" indent="-320675">
              <a:spcBef>
                <a:spcPts val="0"/>
              </a:spcBef>
              <a:buSzPts val="1380"/>
              <a:buNone/>
            </a:pPr>
            <a:r>
              <a:rPr lang="en-US" sz="2300"/>
              <a:t>   </a:t>
            </a:r>
            <a:r>
              <a:rPr lang="en-US" sz="3200"/>
              <a:t>The average cost of a hotel room in New York is said to be $168 per night.  A random sample of 25 hotels resulted in    x  = $172.50  and  </a:t>
            </a:r>
            <a:endParaRPr/>
          </a:p>
          <a:p>
            <a:pPr marL="320675" indent="-320675">
              <a:spcBef>
                <a:spcPts val="640"/>
              </a:spcBef>
              <a:buSzPts val="1920"/>
              <a:buNone/>
            </a:pPr>
            <a:r>
              <a:rPr lang="en-US" sz="3200"/>
              <a:t>   s = $15.40. Test at the </a:t>
            </a:r>
            <a:endParaRPr/>
          </a:p>
          <a:p>
            <a:pPr marL="320675" indent="-320675">
              <a:spcBef>
                <a:spcPts val="640"/>
              </a:spcBef>
              <a:buSzPts val="1920"/>
              <a:buNone/>
            </a:pPr>
            <a:r>
              <a:rPr lang="en-US" sz="3200"/>
              <a:t>   </a:t>
            </a:r>
            <a:r>
              <a:rPr lang="en-US" sz="3200" b="1"/>
              <a:t>α</a:t>
            </a:r>
            <a:r>
              <a:rPr lang="en-US" sz="3200"/>
              <a:t> = 0.05  level.</a:t>
            </a:r>
            <a:endParaRPr/>
          </a:p>
          <a:p>
            <a:pPr marL="320675" indent="-320675">
              <a:spcBef>
                <a:spcPts val="300"/>
              </a:spcBef>
              <a:buSzPts val="900"/>
              <a:buNone/>
            </a:pPr>
            <a:r>
              <a:rPr lang="en-US" sz="1500"/>
              <a:t>	(Assume the population distribution is normal)</a:t>
            </a:r>
            <a:endParaRPr/>
          </a:p>
        </p:txBody>
      </p:sp>
      <p:sp>
        <p:nvSpPr>
          <p:cNvPr id="508" name="Google Shape;508;p33"/>
          <p:cNvSpPr/>
          <p:nvPr/>
        </p:nvSpPr>
        <p:spPr>
          <a:xfrm>
            <a:off x="7620000" y="4267200"/>
            <a:ext cx="2057400" cy="1047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</a:t>
            </a:r>
            <a:r>
              <a:rPr lang="en-US" sz="28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168   H</a:t>
            </a:r>
            <a:r>
              <a:rPr lang="en-US" sz="2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μ</a:t>
            </a:r>
            <a:r>
              <a:rPr lang="en-US" sz="28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≠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168</a:t>
            </a:r>
            <a:endParaRPr/>
          </a:p>
        </p:txBody>
      </p:sp>
      <p:pic>
        <p:nvPicPr>
          <p:cNvPr id="509" name="Google Shape;509;p33" descr="j0212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1400" y="1676401"/>
            <a:ext cx="2566988" cy="218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33"/>
          <p:cNvCxnSpPr/>
          <p:nvPr/>
        </p:nvCxnSpPr>
        <p:spPr>
          <a:xfrm>
            <a:off x="2474913" y="4343400"/>
            <a:ext cx="22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FABB-8379-A1A0-2850-3EDC2C20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C5717-9D6A-28E9-BC20-E2E048AC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37785"/>
            <a:ext cx="1008838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6DBC-44DC-67F0-92A1-75D9A142F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89980-1E21-DD6D-8EF9-94B5E8B6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494890"/>
            <a:ext cx="972638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985-D433-2184-2243-8E669FB1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07BD8-154B-84ED-4AD7-5FDE5F8C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256732"/>
            <a:ext cx="1006933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51A53-7175-AD07-1C50-0EE6C757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DB1C9-7D1E-3A46-392A-89731BFBB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9" y="0"/>
            <a:ext cx="1008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7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EEB0A-BE46-23AE-1A2E-210AEAD3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A6424-4BB8-F2D0-9BB8-E2FDF8CC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56679"/>
            <a:ext cx="9869277" cy="67446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AB2D8-4EF2-ABBD-25ED-EA45BAD0F3FF}"/>
              </a:ext>
            </a:extLst>
          </p:cNvPr>
          <p:cNvCxnSpPr/>
          <p:nvPr/>
        </p:nvCxnSpPr>
        <p:spPr>
          <a:xfrm>
            <a:off x="8839200" y="60806"/>
            <a:ext cx="4729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428</Words>
  <Application>Microsoft Office PowerPoint</Application>
  <PresentationFormat>Widescreen</PresentationFormat>
  <Paragraphs>84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SimHei</vt:lpstr>
      <vt:lpstr>Aptos</vt:lpstr>
      <vt:lpstr>Aptos Display</vt:lpstr>
      <vt:lpstr>Arial</vt:lpstr>
      <vt:lpstr>Noto Sans Symbols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of Significance  and the Rejection Region</vt:lpstr>
      <vt:lpstr>Test of Hypothesis for the Mean (σ Known)</vt:lpstr>
      <vt:lpstr>Decision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 Test of Hypothesis for the Mean (σ Unknown)</vt:lpstr>
      <vt:lpstr>t Test of Hypothesis for the Mean (σ Unknown)</vt:lpstr>
      <vt:lpstr>Tests of the Population Proportion</vt:lpstr>
      <vt:lpstr>Proportions</vt:lpstr>
      <vt:lpstr>Hypothesis Tests for Proportions</vt:lpstr>
      <vt:lpstr>Example: Two-Tail Test (σ Unknown)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Goel</dc:creator>
  <cp:lastModifiedBy>CDAC</cp:lastModifiedBy>
  <cp:revision>11</cp:revision>
  <dcterms:created xsi:type="dcterms:W3CDTF">2024-12-26T15:58:32Z</dcterms:created>
  <dcterms:modified xsi:type="dcterms:W3CDTF">2024-12-27T09:53:03Z</dcterms:modified>
</cp:coreProperties>
</file>